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520088E-78BD-4BD4-8873-CCA7702C86C3}" type="datetimeFigureOut">
              <a:rPr lang="en-US" smtClean="0"/>
              <a:t>03-Dec-18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B0BB106-AF9C-4908-811B-9DC8A4FA9934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papers.ssrn.com/sol3/cf_dev/AbsByAuth.cfm?per_id=189151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002302"/>
          </a:xfrm>
        </p:spPr>
        <p:txBody>
          <a:bodyPr/>
          <a:lstStyle/>
          <a:p>
            <a:pPr algn="ctr"/>
            <a:r>
              <a:rPr lang="en-US" dirty="0" smtClean="0"/>
              <a:t>IMPACT OF GLOBALIZATION ON CONSUMERS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740664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sz="2400" dirty="0" smtClean="0"/>
              <a:t>Introduction and Background Information </a:t>
            </a:r>
          </a:p>
          <a:p>
            <a:r>
              <a:rPr lang="en-US" sz="2400" dirty="0" smtClean="0"/>
              <a:t>Positive Trends and Benefits of Globalization to Consumers</a:t>
            </a:r>
          </a:p>
          <a:p>
            <a:r>
              <a:rPr lang="en-US" sz="2400" dirty="0" smtClean="0"/>
              <a:t>Negative Effects of Globalization </a:t>
            </a:r>
          </a:p>
          <a:p>
            <a:r>
              <a:rPr lang="en-US" sz="2400" dirty="0" smtClean="0"/>
              <a:t>Conclusion and Recommendations </a:t>
            </a:r>
          </a:p>
          <a:p>
            <a:r>
              <a:rPr lang="en-US" sz="2400" dirty="0" smtClean="0"/>
              <a:t>Future Research</a:t>
            </a:r>
          </a:p>
          <a:p>
            <a:r>
              <a:rPr lang="en-US" sz="2400" dirty="0" smtClean="0"/>
              <a:t>References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912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and Background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Globalization refers to increased integration of the world system</a:t>
            </a:r>
          </a:p>
          <a:p>
            <a:r>
              <a:rPr lang="en-US" dirty="0" smtClean="0"/>
              <a:t>Profound factors that enhance globalization include;-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Market Liberalization 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Technological and ICT Advancement 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International Trade</a:t>
            </a:r>
            <a:endParaRPr lang="en-US" dirty="0"/>
          </a:p>
          <a:p>
            <a:r>
              <a:rPr lang="en-US" dirty="0" smtClean="0"/>
              <a:t>The world has become a global village: Marketing trends in one region, affects the rest of the world</a:t>
            </a:r>
          </a:p>
        </p:txBody>
      </p:sp>
    </p:spTree>
    <p:extLst>
      <p:ext uri="{BB962C8B-B14F-4D97-AF65-F5344CB8AC3E}">
        <p14:creationId xmlns:p14="http://schemas.microsoft.com/office/powerpoint/2010/main" val="3596443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Illustration of the Trends in Globalization  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dirty="0" smtClean="0"/>
              <a:t>Globalization presents a double-edge sword scenario with equal positive and negative effects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6266"/>
            <a:ext cx="4191000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4347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Positive Trends toward Consumers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b="1" dirty="0" smtClean="0"/>
              <a:t>Integration of the international market </a:t>
            </a:r>
          </a:p>
          <a:p>
            <a:r>
              <a:rPr lang="en-US" dirty="0" smtClean="0"/>
              <a:t>For example, a consumer in South Africa can purchase a merchandise from Wal-Mart store in Virginia using internet and have the same good deliver within the shortest time possible </a:t>
            </a:r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17737"/>
            <a:ext cx="27813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248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Positive Trends toward Consumers </a:t>
            </a:r>
            <a:r>
              <a:rPr lang="en-US" dirty="0" smtClean="0"/>
              <a:t>(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r>
              <a:rPr lang="en-US" dirty="0" err="1" smtClean="0"/>
              <a:t>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en-US" b="1" dirty="0" smtClean="0"/>
              <a:t>2. Influence on Export Performance and Balance of Trade</a:t>
            </a:r>
          </a:p>
          <a:p>
            <a:r>
              <a:rPr lang="en-US" dirty="0" smtClean="0"/>
              <a:t>Advanced ICT infrastructures enhance efficiency in regional markets and compete favorably to the international markets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en-US" b="1" dirty="0" smtClean="0"/>
              <a:t>3. New Consumer Cultures and Lifestyles </a:t>
            </a:r>
          </a:p>
          <a:p>
            <a:r>
              <a:rPr lang="en-US" dirty="0" smtClean="0"/>
              <a:t>Proliferation of Western cultures and lifestyles in other regions </a:t>
            </a:r>
          </a:p>
          <a:p>
            <a:r>
              <a:rPr lang="en-US" dirty="0" smtClean="0"/>
              <a:t>For example, a consumer wears a Nike or GAP merchandise perceive unique the images of modernity, progress,  or 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925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457200"/>
            <a:ext cx="2743200" cy="2590800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Trends toward Consumers (</a:t>
            </a:r>
            <a:r>
              <a:rPr lang="en-US" dirty="0" err="1"/>
              <a:t>cont</a:t>
            </a:r>
            <a:r>
              <a:rPr lang="en-US" dirty="0"/>
              <a:t>…</a:t>
            </a:r>
            <a:r>
              <a:rPr lang="en-US" dirty="0" err="1"/>
              <a:t>ed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4. Consumerism Models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800" dirty="0" smtClean="0"/>
              <a:t>Consumers are more empowered and exhibits awareness about the quality, fair pricing, and satisfaction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19200"/>
            <a:ext cx="4191000" cy="327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507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Positive Trends toward Consumers (</a:t>
            </a:r>
            <a:r>
              <a:rPr lang="en-US" dirty="0" err="1"/>
              <a:t>cont</a:t>
            </a:r>
            <a:r>
              <a:rPr lang="en-US" dirty="0"/>
              <a:t>…</a:t>
            </a:r>
            <a:r>
              <a:rPr lang="en-US" dirty="0" err="1"/>
              <a:t>ed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b="1" dirty="0" smtClean="0"/>
              <a:t>5. Rebirth of Local Industries </a:t>
            </a:r>
          </a:p>
          <a:p>
            <a:r>
              <a:rPr lang="en-US" dirty="0" smtClean="0"/>
              <a:t>Ease of labor, capital, and entrepreneurial factors of production</a:t>
            </a:r>
          </a:p>
          <a:p>
            <a:r>
              <a:rPr lang="en-US" dirty="0" smtClean="0"/>
              <a:t>Increased competition from global brand spurs innovation and development </a:t>
            </a:r>
          </a:p>
          <a:p>
            <a:r>
              <a:rPr lang="en-US" dirty="0" smtClean="0"/>
              <a:t>Ethnocentric consumer values </a:t>
            </a:r>
          </a:p>
          <a:p>
            <a:r>
              <a:rPr lang="en-US" dirty="0" smtClean="0"/>
              <a:t>Economic spillovers </a:t>
            </a:r>
            <a:endParaRPr lang="en-US" dirty="0"/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267200"/>
            <a:ext cx="190500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177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Negative Trends and Effects of Globalization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600" y="1524000"/>
            <a:ext cx="3657600" cy="4663440"/>
          </a:xfrm>
        </p:spPr>
        <p:txBody>
          <a:bodyPr>
            <a:normAutofit fontScale="85000" lnSpcReduction="20000"/>
          </a:bodyPr>
          <a:lstStyle/>
          <a:p>
            <a:pPr marL="596646" indent="-514350">
              <a:buAutoNum type="arabicPeriod"/>
            </a:pPr>
            <a:r>
              <a:rPr lang="en-US" b="1" dirty="0" smtClean="0"/>
              <a:t>Predatory Dumping </a:t>
            </a:r>
          </a:p>
          <a:p>
            <a:r>
              <a:rPr lang="en-US" dirty="0" smtClean="0"/>
              <a:t>Negative effects on domestic economy</a:t>
            </a:r>
          </a:p>
          <a:p>
            <a:r>
              <a:rPr lang="en-US" dirty="0" smtClean="0"/>
              <a:t>Predatory dumping refers to abuse of economic dominance by an foreign country by charging its exports below the ‘natural value’</a:t>
            </a:r>
          </a:p>
          <a:p>
            <a:r>
              <a:rPr lang="en-US" dirty="0" smtClean="0"/>
              <a:t>China has been accused of dumping its surpluses into the African nations and other developing economies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09800"/>
            <a:ext cx="33528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992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3810000"/>
          </a:xfrm>
        </p:spPr>
        <p:txBody>
          <a:bodyPr>
            <a:normAutofit fontScale="90000"/>
          </a:bodyPr>
          <a:lstStyle/>
          <a:p>
            <a:r>
              <a:rPr lang="en-US" dirty="0"/>
              <a:t>Negative Trends and Effects of Globalization </a:t>
            </a:r>
            <a:r>
              <a:rPr lang="en-US" dirty="0" smtClean="0"/>
              <a:t>(cont...</a:t>
            </a:r>
            <a:r>
              <a:rPr lang="en-US" dirty="0" err="1" smtClean="0"/>
              <a:t>ed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2. Loss of Jobs and Outsourcing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047997"/>
          </a:xfrm>
        </p:spPr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838200" y="4343400"/>
            <a:ext cx="4419600" cy="12192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800" dirty="0" smtClean="0"/>
              <a:t>Unrestricted movement of capital and labor have led to outsourcing of production processes to offshore sites </a:t>
            </a:r>
          </a:p>
          <a:p>
            <a:endParaRPr lang="en-US" sz="1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800" dirty="0" smtClean="0"/>
              <a:t>Result in retrenchment and layoffs </a:t>
            </a:r>
            <a:endParaRPr lang="en-US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43434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027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Negative Trends and Effects of Globalization </a:t>
            </a:r>
            <a:r>
              <a:rPr lang="en-US" dirty="0" smtClean="0"/>
              <a:t>(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r>
              <a:rPr lang="en-US" dirty="0" err="1" smtClean="0"/>
              <a:t>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en-US" b="1" dirty="0" smtClean="0"/>
              <a:t>3. Use of Sweatshops, Child labor, and Exploitation </a:t>
            </a:r>
          </a:p>
          <a:p>
            <a:r>
              <a:rPr lang="en-US" dirty="0" smtClean="0"/>
              <a:t>Trade and consumer unions have relinquished their influences to multinational entities (MNCs)</a:t>
            </a:r>
          </a:p>
          <a:p>
            <a:r>
              <a:rPr lang="en-US" dirty="0" smtClean="0"/>
              <a:t>Liberalization facilitates MNCs to engage in marketing malpractices because of lenient Trade Laws and Competition Laws</a:t>
            </a:r>
          </a:p>
          <a:p>
            <a:r>
              <a:rPr lang="en-US" dirty="0" smtClean="0"/>
              <a:t>Nike, Inc. has been accused of engaging in exploitative practices in Indonesia </a:t>
            </a:r>
          </a:p>
          <a:p>
            <a:r>
              <a:rPr lang="en-US" dirty="0" smtClean="0"/>
              <a:t>Consumers can resent MNCs that engage in malpractices 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00200"/>
            <a:ext cx="3505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733800"/>
            <a:ext cx="3505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7435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 and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globalization phenomenon elicit fundamental paradigm shifts in the international marketing </a:t>
            </a:r>
          </a:p>
          <a:p>
            <a:r>
              <a:rPr lang="en-US" dirty="0" smtClean="0"/>
              <a:t>Benefits impacts and negative effects necessitates structural reforms </a:t>
            </a:r>
          </a:p>
          <a:p>
            <a:r>
              <a:rPr lang="en-US" dirty="0" smtClean="0"/>
              <a:t>For example, a shift in marketing philosophies from ‘seller-focused’ to consumer-centric approaches </a:t>
            </a:r>
          </a:p>
          <a:p>
            <a:r>
              <a:rPr lang="en-US" dirty="0" smtClean="0"/>
              <a:t>A strategic marketer and a rational consumer ought to leverage on the numerous benefits of the globalization to offset the negative effects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487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Research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Globalization phenomenon endeavor to influence various human aspects</a:t>
            </a:r>
          </a:p>
          <a:p>
            <a:r>
              <a:rPr lang="en-US" dirty="0" smtClean="0"/>
              <a:t>Therefore, research on the influence of product-market development using R&amp;D has become a significant lacuna </a:t>
            </a:r>
          </a:p>
          <a:p>
            <a:r>
              <a:rPr lang="en-US" dirty="0" smtClean="0"/>
              <a:t>Notably, strategic marketers need to enhance the competitiveness of their local merchandises </a:t>
            </a:r>
          </a:p>
          <a:p>
            <a:r>
              <a:rPr lang="en-US" dirty="0" smtClean="0"/>
              <a:t>Innovations and development in the developing nations can curb predatory dumping because the indigenous goods can compete favorably with the global goods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92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486400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 err="1"/>
              <a:t>Amadeo</a:t>
            </a:r>
            <a:r>
              <a:rPr lang="en-US" sz="1800" dirty="0"/>
              <a:t>, K. (August 2, 2018). “Trade dumping and its </a:t>
            </a:r>
            <a:r>
              <a:rPr lang="en-US" sz="1800" dirty="0" err="1"/>
              <a:t>consequencies</a:t>
            </a:r>
            <a:r>
              <a:rPr lang="en-US" sz="1800" dirty="0"/>
              <a:t>,” </a:t>
            </a:r>
            <a:r>
              <a:rPr lang="en-US" sz="1800" i="1" dirty="0"/>
              <a:t>The </a:t>
            </a:r>
            <a:r>
              <a:rPr lang="en-US" sz="1800" i="1" dirty="0" smtClean="0"/>
              <a:t>Balance</a:t>
            </a:r>
          </a:p>
          <a:p>
            <a:r>
              <a:rPr lang="en-US" sz="1800" dirty="0" err="1"/>
              <a:t>Fels</a:t>
            </a:r>
            <a:r>
              <a:rPr lang="en-US" sz="1800" dirty="0"/>
              <a:t>, A. (2011). </a:t>
            </a:r>
            <a:r>
              <a:rPr lang="en-US" sz="1800" i="1" dirty="0"/>
              <a:t>Globalization and competition policy, </a:t>
            </a:r>
            <a:r>
              <a:rPr lang="en-US" sz="1800" dirty="0"/>
              <a:t>Sydney, AU: Australian Competition and Consumer Commission </a:t>
            </a:r>
            <a:endParaRPr lang="en-US" sz="1800" dirty="0" smtClean="0"/>
          </a:p>
          <a:p>
            <a:r>
              <a:rPr lang="en-US" sz="1600" dirty="0"/>
              <a:t>Cleveland, M., </a:t>
            </a:r>
            <a:r>
              <a:rPr lang="en-US" sz="1600" dirty="0" err="1"/>
              <a:t>Laroche</a:t>
            </a:r>
            <a:r>
              <a:rPr lang="en-US" sz="1600" dirty="0"/>
              <a:t>, M., </a:t>
            </a:r>
            <a:r>
              <a:rPr lang="en-US" sz="1600" dirty="0" err="1"/>
              <a:t>Naghavi</a:t>
            </a:r>
            <a:r>
              <a:rPr lang="en-US" sz="1600" dirty="0"/>
              <a:t>, P., &amp; </a:t>
            </a:r>
            <a:r>
              <a:rPr lang="en-US" sz="1600" dirty="0" err="1"/>
              <a:t>Shafia</a:t>
            </a:r>
            <a:r>
              <a:rPr lang="en-US" sz="1600" dirty="0"/>
              <a:t>, M.(2017). Globalization, culture, consumer dispositions, and consumption: The case of Iran. In </a:t>
            </a:r>
            <a:r>
              <a:rPr lang="en-US" sz="1600" i="1" dirty="0"/>
              <a:t>The Customer is NOT Always Right? Marketing </a:t>
            </a:r>
            <a:r>
              <a:rPr lang="en-US" sz="1600" i="1" dirty="0" err="1"/>
              <a:t>Orientationsin</a:t>
            </a:r>
            <a:r>
              <a:rPr lang="en-US" sz="1600" i="1" dirty="0"/>
              <a:t> a Dynamic Business World</a:t>
            </a:r>
            <a:r>
              <a:rPr lang="en-US" sz="1600" dirty="0"/>
              <a:t> (pp. 340-340). Springer, Cham</a:t>
            </a:r>
            <a:endParaRPr lang="en-US" sz="1800" dirty="0"/>
          </a:p>
          <a:p>
            <a:r>
              <a:rPr lang="en-US" sz="1800" dirty="0"/>
              <a:t>Gupta, N. (2011). Globalization does lead to change in consumer behavior: an empirical evidence of impact of globalization on changing materialistic values in Indian consumers and its aftereffects. </a:t>
            </a:r>
            <a:r>
              <a:rPr lang="en-US" sz="1800" i="1" dirty="0"/>
              <a:t>Asia Pacific Journal of Marketing and Logistics</a:t>
            </a:r>
            <a:r>
              <a:rPr lang="en-US" sz="1800" dirty="0"/>
              <a:t>, </a:t>
            </a:r>
            <a:r>
              <a:rPr lang="en-US" sz="1800" i="1" dirty="0"/>
              <a:t>vol.23, </a:t>
            </a:r>
            <a:r>
              <a:rPr lang="en-US" sz="1800" dirty="0"/>
              <a:t>issue3, pp.251-269.</a:t>
            </a:r>
          </a:p>
          <a:p>
            <a:r>
              <a:rPr lang="en-US" sz="1800" dirty="0"/>
              <a:t>Jackson, P. (2014). Local Consumption Cultures in a Globalizing World. </a:t>
            </a:r>
            <a:r>
              <a:rPr lang="en-US" sz="1800" i="1" dirty="0"/>
              <a:t>Transactions of the Institute of British Geographers,</a:t>
            </a:r>
            <a:r>
              <a:rPr lang="en-US" sz="1800" dirty="0"/>
              <a:t> vol.</a:t>
            </a:r>
            <a:r>
              <a:rPr lang="en-US" sz="1800" i="1" dirty="0"/>
              <a:t>29, </a:t>
            </a:r>
            <a:r>
              <a:rPr lang="en-US" sz="1800" dirty="0"/>
              <a:t>issu</a:t>
            </a:r>
            <a:r>
              <a:rPr lang="en-US" sz="1800" i="1" dirty="0"/>
              <a:t>e </a:t>
            </a:r>
            <a:r>
              <a:rPr lang="en-US" sz="1800" dirty="0"/>
              <a:t>2,pp. 165-178</a:t>
            </a:r>
          </a:p>
          <a:p>
            <a:r>
              <a:rPr lang="en-US" sz="1800" dirty="0">
                <a:hlinkClick r:id="rId2" tooltip="View other papers by this author"/>
              </a:rPr>
              <a:t>Jain</a:t>
            </a:r>
            <a:r>
              <a:rPr lang="en-US" sz="1800" dirty="0"/>
              <a:t>, S.  (2016). </a:t>
            </a:r>
            <a:r>
              <a:rPr lang="en-US" sz="1800" i="1" dirty="0"/>
              <a:t>Globalization and its impact on consumer culture and competition </a:t>
            </a:r>
            <a:r>
              <a:rPr lang="en-US" sz="1800" i="1" dirty="0" err="1"/>
              <a:t>policy,</a:t>
            </a:r>
            <a:r>
              <a:rPr lang="en-US" sz="1800" dirty="0" err="1"/>
              <a:t>New</a:t>
            </a:r>
            <a:r>
              <a:rPr lang="en-US" sz="1800" dirty="0"/>
              <a:t> </a:t>
            </a:r>
            <a:r>
              <a:rPr lang="en-US" sz="1800" dirty="0" err="1"/>
              <a:t>Dehli</a:t>
            </a:r>
            <a:r>
              <a:rPr lang="en-US" sz="1800" dirty="0"/>
              <a:t>: Delhi High Court</a:t>
            </a:r>
          </a:p>
          <a:p>
            <a:r>
              <a:rPr lang="en-US" sz="1800" dirty="0" err="1"/>
              <a:t>Karlsson</a:t>
            </a:r>
            <a:r>
              <a:rPr lang="en-US" sz="1800" dirty="0"/>
              <a:t>, C., Cornett, A., &amp; </a:t>
            </a:r>
            <a:r>
              <a:rPr lang="en-US" sz="1800" dirty="0" err="1"/>
              <a:t>Wallin</a:t>
            </a:r>
            <a:r>
              <a:rPr lang="en-US" sz="1800" dirty="0"/>
              <a:t>, T. (2018). </a:t>
            </a:r>
            <a:r>
              <a:rPr lang="en-US" sz="1800" i="1" dirty="0"/>
              <a:t>Globalization, International Spillovers and </a:t>
            </a:r>
            <a:r>
              <a:rPr lang="en-US" sz="1800" i="1" dirty="0" err="1"/>
              <a:t>Sectoral</a:t>
            </a:r>
            <a:r>
              <a:rPr lang="en-US" sz="1800" i="1" dirty="0"/>
              <a:t> Changes: Implications for Regions and Industries</a:t>
            </a:r>
            <a:r>
              <a:rPr lang="en-US" sz="1800" dirty="0"/>
              <a:t>, Cheltenham, UK : Edward Elgar Pub</a:t>
            </a:r>
          </a:p>
          <a:p>
            <a:r>
              <a:rPr lang="en-US" sz="1800" dirty="0" err="1"/>
              <a:t>Nhlabatsi</a:t>
            </a:r>
            <a:r>
              <a:rPr lang="en-US" sz="1800" dirty="0"/>
              <a:t>, R. (March 6, 2014). “Cheap Chinese import in Africa: Implications and remedies,” </a:t>
            </a:r>
            <a:r>
              <a:rPr lang="en-US" sz="1800" i="1" dirty="0" smtClean="0"/>
              <a:t>ThePolity.org</a:t>
            </a:r>
          </a:p>
          <a:p>
            <a:r>
              <a:rPr lang="en-US" sz="1800" dirty="0"/>
              <a:t>Potter, P. &amp; </a:t>
            </a:r>
            <a:r>
              <a:rPr lang="en-US" sz="1800" dirty="0" err="1"/>
              <a:t>Biukovic</a:t>
            </a:r>
            <a:r>
              <a:rPr lang="en-US" sz="1800" dirty="0"/>
              <a:t>, L. (2011). </a:t>
            </a:r>
            <a:r>
              <a:rPr lang="en-US" sz="1800" i="1" dirty="0"/>
              <a:t>Globalization and local adaptation in international trade law</a:t>
            </a:r>
            <a:r>
              <a:rPr lang="en-US" sz="1800" dirty="0"/>
              <a:t>. Vancouver: UBC Press.</a:t>
            </a:r>
          </a:p>
          <a:p>
            <a:r>
              <a:rPr lang="en-US" sz="1800" dirty="0" err="1"/>
              <a:t>Ruggieri</a:t>
            </a:r>
            <a:r>
              <a:rPr lang="en-US" sz="1800" dirty="0"/>
              <a:t>, A &amp; </a:t>
            </a:r>
            <a:r>
              <a:rPr lang="en-US" sz="1800" dirty="0" err="1"/>
              <a:t>Silvestri</a:t>
            </a:r>
            <a:r>
              <a:rPr lang="en-US" sz="1800" dirty="0"/>
              <a:t>, C. &amp; </a:t>
            </a:r>
            <a:r>
              <a:rPr lang="en-US" sz="1800" dirty="0" err="1"/>
              <a:t>Piccarozzi</a:t>
            </a:r>
            <a:r>
              <a:rPr lang="en-US" sz="1800" dirty="0"/>
              <a:t>, M. (2014). Consumerism, market analysis, and impact on business plan definition. Pp. 425-457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00714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849</Words>
  <Application>Microsoft Office PowerPoint</Application>
  <PresentationFormat>On-screen Show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Solstice</vt:lpstr>
      <vt:lpstr>IMPACT OF GLOBALIZATION ON CONSUMERS</vt:lpstr>
      <vt:lpstr>Introduction and Background</vt:lpstr>
      <vt:lpstr>Illustration of the Trends in Globalization  </vt:lpstr>
      <vt:lpstr>Positive Trends toward Consumers </vt:lpstr>
      <vt:lpstr>Positive Trends toward Consumers (cont…ed)</vt:lpstr>
      <vt:lpstr>Positive Trends toward Consumers (cont…ed)    4. Consumerism Models  </vt:lpstr>
      <vt:lpstr>Positive Trends toward Consumers (cont…ed)</vt:lpstr>
      <vt:lpstr>Negative Trends and Effects of Globalization </vt:lpstr>
      <vt:lpstr>Negative Trends and Effects of Globalization (cont...ed)     2. Loss of Jobs and Outsourcing    </vt:lpstr>
      <vt:lpstr>Negative Trends and Effects of Globalization (Cont…ed)</vt:lpstr>
      <vt:lpstr>Conclusion and Recommendations</vt:lpstr>
      <vt:lpstr>Future Research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2018-12-02T22:59:41Z</dcterms:created>
  <dcterms:modified xsi:type="dcterms:W3CDTF">2018-12-03T00:17:47Z</dcterms:modified>
</cp:coreProperties>
</file>